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6629" autoAdjust="0"/>
  </p:normalViewPr>
  <p:slideViewPr>
    <p:cSldViewPr>
      <p:cViewPr varScale="1">
        <p:scale>
          <a:sx n="77" d="100"/>
          <a:sy n="77" d="100"/>
        </p:scale>
        <p:origin x="-26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402FB-4276-4478-A1AA-436BE4D314D7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B59A4-5444-4971-833A-BF84B6760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839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Imagine that you find yourself</a:t>
            </a:r>
            <a:r>
              <a:rPr lang="en-US" baseline="0" dirty="0" smtClean="0"/>
              <a:t> in this situation, c</a:t>
            </a:r>
            <a:r>
              <a:rPr lang="en-US" dirty="0" smtClean="0"/>
              <a:t>ould</a:t>
            </a:r>
            <a:r>
              <a:rPr lang="en-US" baseline="0" dirty="0" smtClean="0"/>
              <a:t> you see a reason to seek ethics advice?</a:t>
            </a:r>
          </a:p>
          <a:p>
            <a:endParaRPr lang="en-US" baseline="0" dirty="0" smtClean="0"/>
          </a:p>
          <a:p>
            <a:r>
              <a:rPr lang="en-US" baseline="0" dirty="0" smtClean="0"/>
              <a:t>If so, what questions might you ask?</a:t>
            </a:r>
          </a:p>
          <a:p>
            <a:endParaRPr lang="en-US" baseline="0" dirty="0" smtClean="0"/>
          </a:p>
          <a:p>
            <a:r>
              <a:rPr lang="en-US" baseline="0" dirty="0" smtClean="0"/>
              <a:t>Do any of the principles in your book seem to be implicated by this scenario?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Do any rules come to mind?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8B59A4-5444-4971-833A-BF84B6760AD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379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steps</a:t>
            </a:r>
            <a:r>
              <a:rPr lang="en-US" baseline="0" dirty="0" smtClean="0"/>
              <a:t> do you take to manage this situation?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What questions do you ask?</a:t>
            </a:r>
          </a:p>
          <a:p>
            <a:endParaRPr lang="en-US" baseline="0" dirty="0" smtClean="0"/>
          </a:p>
          <a:p>
            <a:r>
              <a:rPr lang="en-US" baseline="0" dirty="0" smtClean="0"/>
              <a:t>If you seek ethics advice, what information do you provide to your ethics official?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8B59A4-5444-4971-833A-BF84B6760AD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279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 that even though your boss is asking, al</a:t>
            </a:r>
            <a:r>
              <a:rPr lang="en-US" baseline="0" dirty="0" smtClean="0"/>
              <a:t>l employees have a duty to avoid the appearance of impartiality, avoid financial conflicts of interest, and a duty not to use public office for private gain.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8B59A4-5444-4971-833A-BF84B6760AD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210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</a:t>
            </a:r>
            <a:r>
              <a:rPr lang="en-US" baseline="0" dirty="0" smtClean="0"/>
              <a:t> how a spouse’s employment can pose a financial conflicts of interest</a:t>
            </a:r>
          </a:p>
          <a:p>
            <a:r>
              <a:rPr lang="en-US" baseline="0" dirty="0" smtClean="0"/>
              <a:t>Explain how absent a financial conflict, an employee can still have an appearance concern</a:t>
            </a:r>
          </a:p>
          <a:p>
            <a:r>
              <a:rPr lang="en-US" baseline="0" dirty="0" smtClean="0"/>
              <a:t>Explain that regardless of financial conflict, employees are prohibited from using their public office for the private gain </a:t>
            </a:r>
            <a:r>
              <a:rPr lang="en-US" baseline="0" smtClean="0"/>
              <a:t>of another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8B59A4-5444-4971-833A-BF84B6760AD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732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/>
          <p:nvPr/>
        </p:nvSpPr>
        <p:spPr bwMode="auto">
          <a:xfrm>
            <a:off x="8838008" y="1189204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6685" y="1143294"/>
            <a:ext cx="5275772" cy="4268965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77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6685" y="5537926"/>
            <a:ext cx="5275772" cy="706355"/>
          </a:xfrm>
        </p:spPr>
        <p:txBody>
          <a:bodyPr>
            <a:norm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buNone/>
              <a:defRPr sz="20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6685" y="6314441"/>
            <a:ext cx="1197467" cy="365125"/>
          </a:xfrm>
        </p:spPr>
        <p:txBody>
          <a:bodyPr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86E9DD2-A713-4E35-8CEC-CF06A693EBDE}" type="datetimeFigureOut">
              <a:rPr lang="en-US" smtClean="0">
                <a:solidFill>
                  <a:srgbClr val="F5F5F5"/>
                </a:solidFill>
              </a:rPr>
              <a:pPr/>
              <a:t>1/19/2016</a:t>
            </a:fld>
            <a:endParaRPr lang="en-US">
              <a:solidFill>
                <a:srgbClr val="F5F5F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50444" y="6314441"/>
            <a:ext cx="3842012" cy="365125"/>
          </a:xfrm>
        </p:spPr>
        <p:txBody>
          <a:bodyPr/>
          <a:lstStyle>
            <a:lvl1pPr algn="l">
              <a:defRPr b="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F5F5F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8008" y="1416217"/>
            <a:ext cx="305991" cy="365125"/>
          </a:xfr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fld id="{FC1B147F-F87E-410F-B779-986FBFEFC4CA}" type="slidenum">
              <a:rPr lang="en-US" smtClean="0">
                <a:solidFill>
                  <a:srgbClr val="1D1A1D"/>
                </a:solidFill>
              </a:rPr>
              <a:pPr/>
              <a:t>‹#›</a:t>
            </a:fld>
            <a:endParaRPr lang="en-US">
              <a:solidFill>
                <a:srgbClr val="1D1A1D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580391" y="1257300"/>
            <a:ext cx="0" cy="560070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89113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="" xmlns:p15="http://schemas.microsoft.com/office/powerpoint/2012/main">
        <p15:guide id="4294967295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0" y="640080"/>
            <a:ext cx="4686299" cy="558414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835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/>
          <p:nvPr/>
        </p:nvSpPr>
        <p:spPr bwMode="auto">
          <a:xfrm>
            <a:off x="8838008" y="5380580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rgbClr val="262626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93074" y="642931"/>
            <a:ext cx="1835003" cy="467810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42933"/>
            <a:ext cx="5303009" cy="46781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02140" y="5927132"/>
            <a:ext cx="2861142" cy="365125"/>
          </a:xfrm>
        </p:spPr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02140" y="6315950"/>
            <a:ext cx="2861142" cy="365125"/>
          </a:xfrm>
        </p:spPr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8008" y="5607593"/>
            <a:ext cx="305991" cy="365125"/>
          </a:xfrm>
        </p:spPr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" y="6199730"/>
            <a:ext cx="7695008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9987191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4294967295" pos="645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120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8838008" y="1393748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755" y="2571723"/>
            <a:ext cx="6222491" cy="3286153"/>
          </a:xfrm>
        </p:spPr>
        <p:txBody>
          <a:bodyPr anchor="t">
            <a:normAutofit/>
          </a:bodyPr>
          <a:lstStyle>
            <a:lvl1pPr>
              <a:lnSpc>
                <a:spcPct val="85000"/>
              </a:lnSpc>
              <a:defRPr sz="7700" cap="all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0755" y="1393748"/>
            <a:ext cx="6301072" cy="819150"/>
          </a:xfrm>
        </p:spPr>
        <p:txBody>
          <a:bodyPr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20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7216" y="6314440"/>
            <a:ext cx="1197467" cy="365125"/>
          </a:xfrm>
        </p:spPr>
        <p:txBody>
          <a:bodyPr/>
          <a:lstStyle>
            <a:lvl1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60755" y="6314441"/>
            <a:ext cx="4860170" cy="365125"/>
          </a:xfrm>
        </p:spPr>
        <p:txBody>
          <a:bodyPr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8008" y="1620761"/>
            <a:ext cx="305991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1" y="6178167"/>
            <a:ext cx="7683245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4871985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4294967295" pos="645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0" y="540628"/>
            <a:ext cx="4686300" cy="248894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3712467"/>
            <a:ext cx="4686300" cy="24822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224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57784"/>
            <a:ext cx="2873502" cy="49560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558065"/>
            <a:ext cx="4684014" cy="914400"/>
          </a:xfrm>
        </p:spPr>
        <p:txBody>
          <a:bodyPr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1526671"/>
            <a:ext cx="4684014" cy="1755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6200" y="3700826"/>
            <a:ext cx="4686300" cy="914400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86200" y="4669432"/>
            <a:ext cx="4684014" cy="1755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730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171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704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55479"/>
            <a:ext cx="2879082" cy="1921022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564147"/>
            <a:ext cx="4686300" cy="5622644"/>
          </a:xfrm>
        </p:spPr>
        <p:txBody>
          <a:bodyPr/>
          <a:lstStyle>
            <a:lvl1pPr>
              <a:lnSpc>
                <a:spcPct val="112000"/>
              </a:lnSpc>
              <a:defRPr sz="2000"/>
            </a:lvl1pPr>
            <a:lvl2pPr>
              <a:lnSpc>
                <a:spcPct val="112000"/>
              </a:lnSpc>
              <a:defRPr sz="1800"/>
            </a:lvl2pPr>
            <a:lvl3pPr>
              <a:lnSpc>
                <a:spcPct val="112000"/>
              </a:lnSpc>
              <a:defRPr sz="1600"/>
            </a:lvl3pPr>
            <a:lvl4pPr>
              <a:lnSpc>
                <a:spcPct val="112000"/>
              </a:lnSpc>
              <a:defRPr sz="1400"/>
            </a:lvl4pPr>
            <a:lvl5pPr>
              <a:lnSpc>
                <a:spcPct val="112000"/>
              </a:lnSpc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2621513"/>
            <a:ext cx="2879082" cy="3239537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536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214" y="557261"/>
            <a:ext cx="2880360" cy="1919239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43350" y="1"/>
            <a:ext cx="4629150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9214" y="2621512"/>
            <a:ext cx="2880360" cy="3236976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585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6"/>
          <p:cNvSpPr/>
          <p:nvPr/>
        </p:nvSpPr>
        <p:spPr bwMode="auto">
          <a:xfrm>
            <a:off x="8838008" y="5380580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559678"/>
            <a:ext cx="2875430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569066"/>
            <a:ext cx="4686299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1" y="5930061"/>
            <a:ext cx="286114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1" y="6314441"/>
            <a:ext cx="286114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1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38008" y="5607593"/>
            <a:ext cx="3059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99730"/>
            <a:ext cx="337185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4023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5000" b="0" i="1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4294967295" pos="2832">
          <p15:clr>
            <a:srgbClr val="F26B43"/>
          </p15:clr>
        </p15:guide>
        <p15:guide id="4294967295" pos="480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pos="7200">
          <p15:clr>
            <a:srgbClr val="F26B43"/>
          </p15:clr>
        </p15:guide>
        <p15:guide id="4294967295" pos="32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113" y="2011959"/>
            <a:ext cx="8617176" cy="2746483"/>
          </a:xfrm>
        </p:spPr>
        <p:txBody>
          <a:bodyPr>
            <a:noAutofit/>
          </a:bodyPr>
          <a:lstStyle/>
          <a:p>
            <a:pPr algn="l">
              <a:lnSpc>
                <a:spcPts val="5300"/>
              </a:lnSpc>
            </a:pPr>
            <a:r>
              <a:rPr lang="en-US" sz="8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do </a:t>
            </a:r>
            <a:r>
              <a:rPr lang="en-US" sz="72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 </a:t>
            </a:r>
            <a:r>
              <a:rPr lang="en-US" sz="72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Think</a:t>
            </a:r>
            <a:r>
              <a:rPr lang="en-US" sz="115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  <a:endParaRPr lang="en-US" sz="11500" b="1" i="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2937" y="5681710"/>
            <a:ext cx="8831063" cy="1331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921416" y="3778409"/>
            <a:ext cx="8222584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Your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 boss stops by to let you know that your agency is </a:t>
            </a:r>
            <a:r>
              <a:rPr lang="en-US" sz="220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looking for a new IT service provider.  He remembered that your spouse works for a local provider of those services, and asks you if you think the firm would be a good fit.  </a:t>
            </a:r>
            <a:endParaRPr kumimoji="0" lang="en-US" sz="24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anose="02010803020104030203" pitchFamily="2" charset="-79"/>
              <a:ea typeface="+mn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9769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113" y="2011959"/>
            <a:ext cx="8617176" cy="2746483"/>
          </a:xfrm>
        </p:spPr>
        <p:txBody>
          <a:bodyPr>
            <a:noAutofit/>
          </a:bodyPr>
          <a:lstStyle/>
          <a:p>
            <a:pPr algn="l">
              <a:lnSpc>
                <a:spcPts val="5300"/>
              </a:lnSpc>
            </a:pPr>
            <a:r>
              <a:rPr lang="en-US" sz="8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do </a:t>
            </a:r>
            <a:r>
              <a:rPr lang="en-US" sz="72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 </a:t>
            </a:r>
            <a:r>
              <a:rPr lang="en-US" sz="72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do</a:t>
            </a:r>
            <a:r>
              <a:rPr lang="en-US" sz="115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  <a:endParaRPr lang="en-US" sz="11500" b="1" i="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2937" y="5681710"/>
            <a:ext cx="8831063" cy="1331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921416" y="3778409"/>
            <a:ext cx="8222584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Your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 boss stops by to let you know that your agency is </a:t>
            </a:r>
            <a:r>
              <a:rPr lang="en-US" sz="220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looking for a new IT service provider.  He remembered that your spouse works for a local provider of those services, and asks you if you think the firm would be a good fit.  </a:t>
            </a:r>
            <a:endParaRPr kumimoji="0" lang="en-US" sz="24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anose="02010803020104030203" pitchFamily="2" charset="-79"/>
              <a:ea typeface="+mn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3468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143000" y="2819400"/>
            <a:ext cx="3305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ETHICS PRINCIPLES</a:t>
            </a:r>
            <a:endParaRPr lang="en-US" sz="240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843888" y="2590800"/>
            <a:ext cx="3574364" cy="3352800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63204" y="2814935"/>
            <a:ext cx="3305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ETHICS RULES</a:t>
            </a:r>
            <a:endParaRPr lang="en-US" sz="2400" dirty="0">
              <a:solidFill>
                <a:schemeClr val="bg2">
                  <a:lumMod val="75000"/>
                  <a:lumOff val="2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629933" y="2590800"/>
            <a:ext cx="3574364" cy="3352800"/>
          </a:xfrm>
          <a:prstGeom prst="roundRect">
            <a:avLst/>
          </a:prstGeom>
          <a:noFill/>
          <a:ln w="38100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38200" y="3581400"/>
            <a:ext cx="350858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Loyalty to Law</a:t>
            </a:r>
          </a:p>
          <a:p>
            <a:endParaRPr lang="en-US" sz="2400" b="1" dirty="0"/>
          </a:p>
          <a:p>
            <a:r>
              <a:rPr lang="en-US" sz="2400" b="1" dirty="0" smtClean="0"/>
              <a:t>Selfless Service</a:t>
            </a:r>
          </a:p>
          <a:p>
            <a:endParaRPr lang="en-US" sz="2400" b="1" dirty="0"/>
          </a:p>
          <a:p>
            <a:r>
              <a:rPr lang="en-US" sz="2400" b="1" dirty="0" smtClean="0"/>
              <a:t>Responsible Stewardship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4800600" y="3580723"/>
            <a:ext cx="44205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18 USC 208</a:t>
            </a:r>
          </a:p>
          <a:p>
            <a:r>
              <a:rPr 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Subpart D</a:t>
            </a:r>
          </a:p>
          <a:p>
            <a:r>
              <a:rPr 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Subpart E</a:t>
            </a:r>
          </a:p>
          <a:p>
            <a:r>
              <a:rPr 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Subpart G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921416" y="685800"/>
            <a:ext cx="8222584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Your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 boss stops by to let you know that your agency is </a:t>
            </a:r>
            <a:r>
              <a:rPr lang="en-US" sz="220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looking for a new IT service provider.  He remembered that your spouse works for a local provider of those services, and asks you if you think the firm would be a good fit.  </a:t>
            </a:r>
            <a:endParaRPr kumimoji="0" lang="en-US" sz="24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anose="02010803020104030203" pitchFamily="2" charset="-79"/>
              <a:ea typeface="+mn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9769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1143000" y="2819400"/>
            <a:ext cx="330526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ETHICS PRINCIPLES</a:t>
            </a:r>
            <a:endParaRPr lang="en-US" sz="2400" dirty="0">
              <a:solidFill>
                <a:schemeClr val="bg2">
                  <a:lumMod val="75000"/>
                  <a:lumOff val="2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843888" y="2590800"/>
            <a:ext cx="3574364" cy="3352800"/>
          </a:xfrm>
          <a:prstGeom prst="roundRect">
            <a:avLst/>
          </a:prstGeom>
          <a:noFill/>
          <a:ln w="38100">
            <a:solidFill>
              <a:schemeClr val="bg2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63204" y="2814935"/>
            <a:ext cx="3305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ETHICS RULES</a:t>
            </a:r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629933" y="2590800"/>
            <a:ext cx="3574364" cy="3352800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38200" y="3581400"/>
            <a:ext cx="3508589" cy="193899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Loyalty to Law</a:t>
            </a:r>
          </a:p>
          <a:p>
            <a:endParaRPr lang="en-US" sz="2400" b="1" dirty="0">
              <a:solidFill>
                <a:schemeClr val="bg2">
                  <a:lumMod val="75000"/>
                  <a:lumOff val="2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Selfless Service</a:t>
            </a:r>
          </a:p>
          <a:p>
            <a:endParaRPr lang="en-US" sz="2400" b="1" dirty="0">
              <a:solidFill>
                <a:schemeClr val="bg2">
                  <a:lumMod val="75000"/>
                  <a:lumOff val="2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Responsible Stewardship</a:t>
            </a:r>
            <a:endParaRPr lang="en-US" sz="1600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00600" y="3580723"/>
            <a:ext cx="44205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18 USC 208</a:t>
            </a:r>
          </a:p>
          <a:p>
            <a:r>
              <a:rPr lang="en-US" dirty="0" smtClean="0"/>
              <a:t>Subpart D</a:t>
            </a:r>
          </a:p>
          <a:p>
            <a:r>
              <a:rPr lang="en-US" dirty="0" smtClean="0"/>
              <a:t>Subpart E</a:t>
            </a:r>
          </a:p>
          <a:p>
            <a:r>
              <a:rPr lang="en-US" dirty="0" smtClean="0"/>
              <a:t>Subpart G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921416" y="685800"/>
            <a:ext cx="8222584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Your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 boss stops by to let you know that your agency is </a:t>
            </a:r>
            <a:r>
              <a:rPr lang="en-US" sz="220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looking for a new IT service provider.  He remembered that your spouse works for a local provider of those services, and asks you if you think the firm would be a good fit.  </a:t>
            </a:r>
            <a:endParaRPr kumimoji="0" lang="en-US" sz="24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anose="02010803020104030203" pitchFamily="2" charset="-79"/>
              <a:ea typeface="+mn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9769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Headlines">
  <a:themeElements>
    <a:clrScheme name="Headlines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Headlines">
      <a:majorFont>
        <a:latin typeface="Century Schoolbook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Headlines" id="{3841520A-25F2-4EB8-BE4C-611DB5ABEED9}" vid="{ECD25A4C-D97E-4C12-84B1-63580BFFAE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1552</TotalTime>
  <Words>416</Words>
  <Application>Microsoft Office PowerPoint</Application>
  <PresentationFormat>On-screen Show (4:3)</PresentationFormat>
  <Paragraphs>48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Headlines</vt:lpstr>
      <vt:lpstr>What do you Think?</vt:lpstr>
      <vt:lpstr>What do you do?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 you Think?</dc:title>
  <dc:creator>Education</dc:creator>
  <cp:lastModifiedBy>Patrick Shepherd</cp:lastModifiedBy>
  <cp:revision>11</cp:revision>
  <dcterms:created xsi:type="dcterms:W3CDTF">2015-12-28T14:43:10Z</dcterms:created>
  <dcterms:modified xsi:type="dcterms:W3CDTF">2016-01-20T14:49:14Z</dcterms:modified>
</cp:coreProperties>
</file>